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7F754E-6F4E-4E75-98A3-9A9577D0F725}">
  <a:tblStyle styleId="{DF7F754E-6F4E-4E75-98A3-9A9577D0F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bfc57e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bfc57e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c3ad89b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c3ad89b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bb08b9b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bb08b9b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bb08b9b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bb08b9b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c31f8111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c31f8111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c3ad89b9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c3ad89b9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spaCy model for English language processing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c31f8111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c31f8111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c31f811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c31f811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c31f8111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c31f8111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c3ad89b9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c3ad89b9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c31f8111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c31f8111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c31f811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c31f811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c31f8111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c31f8111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c31f8111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c31f8111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c332a603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c332a603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c332a60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c332a60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c332a60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c332a60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c332a60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c332a60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c31f811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c31f811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c31f8111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c31f811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bd0c702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bd0c702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c31f811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c31f811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bb08b9b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bb08b9b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TF-IDF (Term Frequency-Inverse Document Frequency)</a:t>
            </a:r>
            <a:r>
              <a:rPr lang="en" sz="1800">
                <a:solidFill>
                  <a:schemeClr val="dk1"/>
                </a:solidFill>
              </a:rPr>
              <a:t>: Weight the importance of each word in a document relative to its frequency in the entire corpus.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Word Embeddings</a:t>
            </a:r>
            <a:r>
              <a:rPr lang="en" sz="1800">
                <a:solidFill>
                  <a:schemeClr val="dk1"/>
                </a:solidFill>
              </a:rPr>
              <a:t>: Use pre-trained word embeddings like Word2Vec, GloVe, or FastText to represent words as dense vectors.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Bag-of-Words (BoW):</a:t>
            </a:r>
            <a:r>
              <a:rPr lang="en" sz="1800">
                <a:solidFill>
                  <a:schemeClr val="dk1"/>
                </a:solidFill>
              </a:rPr>
              <a:t> Represent each document as a vector of word counts or frequencies.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bfc57e5b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bfc57e5b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TF is the frequency of any “term” in a given “document”.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IDF is constant per corpus, and accounts for the ratio of documents that include that specific “term”.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statistical method in natural language processing and information retrieval. It measures how important a term is within a document relative to a collection of documents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c31f811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c31f811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represents a word as a high-dimension vector of numbers which capture relationships between words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bd0c702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bd0c702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bfc57e5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bfc57e5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bfc57e5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bfc57e5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bfc57e5b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bfc57e5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100" y="1186400"/>
            <a:ext cx="91440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80">
                <a:solidFill>
                  <a:srgbClr val="0000FF"/>
                </a:solidFill>
              </a:rPr>
              <a:t>Text Similarity in Related Articles</a:t>
            </a:r>
            <a:endParaRPr b="1" sz="3080"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507450"/>
            <a:ext cx="4915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</a:rPr>
              <a:t>Presentor By: Senghour Mey</a:t>
            </a:r>
            <a:endParaRPr sz="13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85F4"/>
                </a:solidFill>
              </a:rPr>
              <a:t>@Pathmazing, GIA Tower level 39</a:t>
            </a:r>
            <a:endParaRPr sz="1300">
              <a:solidFill>
                <a:srgbClr val="4285F4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9345" l="20522" r="22675" t="22333"/>
          <a:stretch/>
        </p:blipFill>
        <p:spPr>
          <a:xfrm>
            <a:off x="2670275" y="2538525"/>
            <a:ext cx="3492401" cy="191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300" y="113625"/>
            <a:ext cx="2038250" cy="6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2612738" y="9139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4650363" y="183022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</a:t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6687988" y="27466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Vectorization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687988" y="183022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Data Pre-Processing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687988" y="366297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similarity matrix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650363" y="366297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</a:t>
            </a:r>
            <a:r>
              <a:rPr lang="en"/>
              <a:t>similarity scores</a:t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2612738" y="366297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Similarity Article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575113" y="183022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r>
              <a:rPr lang="en"/>
              <a:t> Article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2612738" y="183022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Spacy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1486068" y="2856423"/>
            <a:ext cx="17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Recommended</a:t>
            </a:r>
            <a:r>
              <a:rPr lang="en" sz="1800">
                <a:solidFill>
                  <a:srgbClr val="0000FF"/>
                </a:solidFill>
              </a:rPr>
              <a:t> to users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148" name="Google Shape;148;p22"/>
          <p:cNvCxnSpPr>
            <a:stCxn id="145" idx="3"/>
            <a:endCxn id="146" idx="1"/>
          </p:cNvCxnSpPr>
          <p:nvPr/>
        </p:nvCxnSpPr>
        <p:spPr>
          <a:xfrm>
            <a:off x="2287213" y="2149725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4324850" y="2149725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>
            <a:stCxn id="138" idx="2"/>
            <a:endCxn id="146" idx="0"/>
          </p:cNvCxnSpPr>
          <p:nvPr/>
        </p:nvCxnSpPr>
        <p:spPr>
          <a:xfrm>
            <a:off x="3468788" y="1552950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6362475" y="2149725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2"/>
          <p:cNvCxnSpPr>
            <a:stCxn id="140" idx="2"/>
            <a:endCxn id="142" idx="0"/>
          </p:cNvCxnSpPr>
          <p:nvPr/>
        </p:nvCxnSpPr>
        <p:spPr>
          <a:xfrm>
            <a:off x="7544038" y="3385600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>
            <a:stCxn id="141" idx="2"/>
            <a:endCxn id="140" idx="0"/>
          </p:cNvCxnSpPr>
          <p:nvPr/>
        </p:nvCxnSpPr>
        <p:spPr>
          <a:xfrm>
            <a:off x="7544038" y="2469225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2"/>
          <p:cNvCxnSpPr>
            <a:stCxn id="142" idx="1"/>
            <a:endCxn id="143" idx="3"/>
          </p:cNvCxnSpPr>
          <p:nvPr/>
        </p:nvCxnSpPr>
        <p:spPr>
          <a:xfrm rot="10800000">
            <a:off x="6362488" y="3982475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2"/>
          <p:cNvCxnSpPr>
            <a:stCxn id="143" idx="1"/>
            <a:endCxn id="144" idx="3"/>
          </p:cNvCxnSpPr>
          <p:nvPr/>
        </p:nvCxnSpPr>
        <p:spPr>
          <a:xfrm rot="10800000">
            <a:off x="4324863" y="3982475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2"/>
          <p:cNvCxnSpPr>
            <a:stCxn id="144" idx="1"/>
            <a:endCxn id="145" idx="2"/>
          </p:cNvCxnSpPr>
          <p:nvPr/>
        </p:nvCxnSpPr>
        <p:spPr>
          <a:xfrm rot="10800000">
            <a:off x="1431038" y="2469275"/>
            <a:ext cx="1181700" cy="1513200"/>
          </a:xfrm>
          <a:prstGeom prst="bentConnector2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2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Flowchart of</a:t>
            </a:r>
            <a:r>
              <a:rPr b="1" lang="en">
                <a:solidFill>
                  <a:schemeClr val="accent1"/>
                </a:solidFill>
              </a:rPr>
              <a:t> IF-IDF Algorithm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210175" y="-50725"/>
            <a:ext cx="8595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1.1</a:t>
            </a:r>
            <a:r>
              <a:rPr b="1" lang="en">
                <a:solidFill>
                  <a:schemeClr val="accent1"/>
                </a:solidFill>
              </a:rPr>
              <a:t> of TF-IDF with </a:t>
            </a:r>
            <a:r>
              <a:rPr b="1" lang="en">
                <a:solidFill>
                  <a:schemeClr val="accent1"/>
                </a:solidFill>
              </a:rPr>
              <a:t>Cosine</a:t>
            </a:r>
            <a:r>
              <a:rPr b="1" lang="en">
                <a:solidFill>
                  <a:schemeClr val="accent1"/>
                </a:solidFill>
              </a:rPr>
              <a:t>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5" y="496225"/>
            <a:ext cx="88392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18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9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3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6792150" y="3325"/>
            <a:ext cx="2385600" cy="492900"/>
          </a:xfrm>
          <a:prstGeom prst="ribbon2">
            <a:avLst>
              <a:gd fmla="val 16667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Recommended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5" y="576700"/>
            <a:ext cx="8839202" cy="399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210175" y="-77950"/>
            <a:ext cx="85950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1.2</a:t>
            </a:r>
            <a:r>
              <a:rPr b="1" lang="en">
                <a:solidFill>
                  <a:schemeClr val="accent1"/>
                </a:solidFill>
              </a:rPr>
              <a:t> of TF-IDF with </a:t>
            </a:r>
            <a:r>
              <a:rPr b="1" lang="en">
                <a:solidFill>
                  <a:schemeClr val="accent1"/>
                </a:solidFill>
              </a:rPr>
              <a:t>Jaccard similarity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2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9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19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5" y="452858"/>
            <a:ext cx="8594999" cy="40109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10175" y="-64350"/>
            <a:ext cx="8595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1.3 of TF-IDF with </a:t>
            </a:r>
            <a:r>
              <a:rPr b="1" lang="en">
                <a:solidFill>
                  <a:schemeClr val="accent1"/>
                </a:solidFill>
              </a:rPr>
              <a:t>Euclidean distance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19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7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4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2697138" y="716225"/>
            <a:ext cx="1712100" cy="63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4734763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6772388" y="254887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tokens to word vectors</a:t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6772388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Data Pre-Processing</a:t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6772388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similarity matrix</a:t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4734763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similarity scores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2697138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Similarity Article</a:t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659513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Article</a:t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2697138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Spacy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25043" y="3838898"/>
            <a:ext cx="17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Recommended to users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194" name="Google Shape;194;p26"/>
          <p:cNvCxnSpPr>
            <a:stCxn id="191" idx="3"/>
            <a:endCxn id="192" idx="1"/>
          </p:cNvCxnSpPr>
          <p:nvPr/>
        </p:nvCxnSpPr>
        <p:spPr>
          <a:xfrm>
            <a:off x="2371613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4409250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6"/>
          <p:cNvCxnSpPr>
            <a:stCxn id="184" idx="2"/>
            <a:endCxn id="192" idx="0"/>
          </p:cNvCxnSpPr>
          <p:nvPr/>
        </p:nvCxnSpPr>
        <p:spPr>
          <a:xfrm>
            <a:off x="3553188" y="135522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6446875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>
            <a:stCxn id="186" idx="2"/>
            <a:endCxn id="188" idx="0"/>
          </p:cNvCxnSpPr>
          <p:nvPr/>
        </p:nvCxnSpPr>
        <p:spPr>
          <a:xfrm>
            <a:off x="7628438" y="3187875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>
            <a:stCxn id="187" idx="2"/>
            <a:endCxn id="186" idx="0"/>
          </p:cNvCxnSpPr>
          <p:nvPr/>
        </p:nvCxnSpPr>
        <p:spPr>
          <a:xfrm>
            <a:off x="7628438" y="2271500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>
            <a:stCxn id="188" idx="1"/>
            <a:endCxn id="189" idx="3"/>
          </p:cNvCxnSpPr>
          <p:nvPr/>
        </p:nvCxnSpPr>
        <p:spPr>
          <a:xfrm rot="10800000">
            <a:off x="6446888" y="378475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>
            <a:stCxn id="189" idx="1"/>
            <a:endCxn id="190" idx="3"/>
          </p:cNvCxnSpPr>
          <p:nvPr/>
        </p:nvCxnSpPr>
        <p:spPr>
          <a:xfrm rot="10800000">
            <a:off x="4409263" y="378475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>
            <a:stCxn id="190" idx="1"/>
            <a:endCxn id="191" idx="2"/>
          </p:cNvCxnSpPr>
          <p:nvPr/>
        </p:nvCxnSpPr>
        <p:spPr>
          <a:xfrm rot="10800000">
            <a:off x="1515438" y="2271550"/>
            <a:ext cx="1181700" cy="15132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6"/>
          <p:cNvSpPr/>
          <p:nvPr/>
        </p:nvSpPr>
        <p:spPr>
          <a:xfrm>
            <a:off x="2697138" y="2476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word2vector model</a:t>
            </a:r>
            <a:endParaRPr/>
          </a:p>
        </p:txBody>
      </p:sp>
      <p:cxnSp>
        <p:nvCxnSpPr>
          <p:cNvPr id="204" name="Google Shape;204;p26"/>
          <p:cNvCxnSpPr>
            <a:stCxn id="203" idx="0"/>
            <a:endCxn id="192" idx="2"/>
          </p:cNvCxnSpPr>
          <p:nvPr/>
        </p:nvCxnSpPr>
        <p:spPr>
          <a:xfrm rot="10800000">
            <a:off x="3553188" y="2271600"/>
            <a:ext cx="0" cy="204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6"/>
          <p:cNvSpPr txBox="1"/>
          <p:nvPr>
            <p:ph type="title"/>
          </p:nvPr>
        </p:nvSpPr>
        <p:spPr>
          <a:xfrm>
            <a:off x="274500" y="757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2. </a:t>
            </a:r>
            <a:r>
              <a:rPr b="1" lang="en">
                <a:solidFill>
                  <a:schemeClr val="accent1"/>
                </a:solidFill>
              </a:rPr>
              <a:t>Flowchart of word2vector Algorithm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210175" y="5132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2.1 of Word2vector</a:t>
            </a:r>
            <a:r>
              <a:rPr b="1" lang="en">
                <a:solidFill>
                  <a:schemeClr val="accent1"/>
                </a:solidFill>
              </a:rPr>
              <a:t> with Cosine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5" y="581538"/>
            <a:ext cx="8839201" cy="3980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1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0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29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10175" y="-40800"/>
            <a:ext cx="8595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2.2 of Word2vector</a:t>
            </a:r>
            <a:r>
              <a:rPr b="1" lang="en">
                <a:solidFill>
                  <a:schemeClr val="accent1"/>
                </a:solidFill>
              </a:rPr>
              <a:t> with Jaccard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5" y="489975"/>
            <a:ext cx="8839202" cy="4000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0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0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30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210175" y="5132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2.3 of Word2vector with Euclidean distance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1288"/>
            <a:ext cx="8839202" cy="398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0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0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30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2697138" y="71622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4734763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</a:t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6772388" y="2548875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 </a:t>
            </a:r>
            <a:r>
              <a:rPr lang="en"/>
              <a:t>CountVectorizer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6772388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Data Pre-Processing</a:t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772388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similarity matrix</a:t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4734763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similarity scores</a:t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2697138" y="346525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Similarity Article</a:t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659513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Article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2697138" y="1632500"/>
            <a:ext cx="1712100" cy="639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 Spacy</a:t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425043" y="3838898"/>
            <a:ext cx="17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Recommended to users</a:t>
            </a:r>
            <a:endParaRPr sz="1800">
              <a:solidFill>
                <a:srgbClr val="9900FF"/>
              </a:solidFill>
            </a:endParaRPr>
          </a:p>
        </p:txBody>
      </p:sp>
      <p:cxnSp>
        <p:nvCxnSpPr>
          <p:cNvPr id="241" name="Google Shape;241;p30"/>
          <p:cNvCxnSpPr>
            <a:stCxn id="238" idx="3"/>
            <a:endCxn id="239" idx="1"/>
          </p:cNvCxnSpPr>
          <p:nvPr/>
        </p:nvCxnSpPr>
        <p:spPr>
          <a:xfrm>
            <a:off x="2371613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4409250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0"/>
          <p:cNvCxnSpPr>
            <a:stCxn id="231" idx="2"/>
            <a:endCxn id="239" idx="0"/>
          </p:cNvCxnSpPr>
          <p:nvPr/>
        </p:nvCxnSpPr>
        <p:spPr>
          <a:xfrm>
            <a:off x="3553188" y="1355225"/>
            <a:ext cx="0" cy="277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6446875" y="195200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0"/>
          <p:cNvCxnSpPr>
            <a:stCxn id="233" idx="2"/>
            <a:endCxn id="235" idx="0"/>
          </p:cNvCxnSpPr>
          <p:nvPr/>
        </p:nvCxnSpPr>
        <p:spPr>
          <a:xfrm>
            <a:off x="7628438" y="3187875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0"/>
          <p:cNvCxnSpPr>
            <a:stCxn id="234" idx="2"/>
            <a:endCxn id="233" idx="0"/>
          </p:cNvCxnSpPr>
          <p:nvPr/>
        </p:nvCxnSpPr>
        <p:spPr>
          <a:xfrm>
            <a:off x="7628438" y="2271500"/>
            <a:ext cx="0" cy="277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0"/>
          <p:cNvCxnSpPr>
            <a:stCxn id="235" idx="1"/>
            <a:endCxn id="236" idx="3"/>
          </p:cNvCxnSpPr>
          <p:nvPr/>
        </p:nvCxnSpPr>
        <p:spPr>
          <a:xfrm rot="10800000">
            <a:off x="6446888" y="378475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0"/>
          <p:cNvCxnSpPr>
            <a:stCxn id="236" idx="1"/>
            <a:endCxn id="237" idx="3"/>
          </p:cNvCxnSpPr>
          <p:nvPr/>
        </p:nvCxnSpPr>
        <p:spPr>
          <a:xfrm rot="10800000">
            <a:off x="4409263" y="3784750"/>
            <a:ext cx="3255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0"/>
          <p:cNvCxnSpPr>
            <a:stCxn id="237" idx="1"/>
            <a:endCxn id="238" idx="2"/>
          </p:cNvCxnSpPr>
          <p:nvPr/>
        </p:nvCxnSpPr>
        <p:spPr>
          <a:xfrm rot="10800000">
            <a:off x="1515438" y="2271550"/>
            <a:ext cx="1181700" cy="1513200"/>
          </a:xfrm>
          <a:prstGeom prst="bentConnector2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0"/>
          <p:cNvSpPr txBox="1"/>
          <p:nvPr>
            <p:ph type="title"/>
          </p:nvPr>
        </p:nvSpPr>
        <p:spPr>
          <a:xfrm>
            <a:off x="274500" y="757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3. </a:t>
            </a:r>
            <a:r>
              <a:rPr b="1" lang="en">
                <a:solidFill>
                  <a:schemeClr val="accent1"/>
                </a:solidFill>
              </a:rPr>
              <a:t>Flowchart of BoW Algorithm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210175" y="-53350"/>
            <a:ext cx="85950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3.1 of Bag of word with Cosine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5" y="573750"/>
            <a:ext cx="8839197" cy="399601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13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6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11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29345" l="20522" r="22675" t="22333"/>
          <a:stretch/>
        </p:blipFill>
        <p:spPr>
          <a:xfrm>
            <a:off x="2499425" y="1596200"/>
            <a:ext cx="3947075" cy="21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027400" y="332925"/>
            <a:ext cx="5089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80">
                <a:solidFill>
                  <a:srgbClr val="0000FF"/>
                </a:solidFill>
              </a:rPr>
              <a:t>What is </a:t>
            </a:r>
            <a:r>
              <a:rPr b="1" lang="en" sz="3080">
                <a:solidFill>
                  <a:srgbClr val="0000FF"/>
                </a:solidFill>
              </a:rPr>
              <a:t>Text Similarity?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210175" y="-30325"/>
            <a:ext cx="85950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3.2 of Bag of word</a:t>
            </a:r>
            <a:r>
              <a:rPr b="1" lang="en">
                <a:solidFill>
                  <a:schemeClr val="accent1"/>
                </a:solidFill>
              </a:rPr>
              <a:t> with Jaccard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0275"/>
            <a:ext cx="88392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4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1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25</a:t>
            </a:r>
            <a:endParaRPr sz="1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210175" y="-74850"/>
            <a:ext cx="8595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Result 3.3 of Bag of word </a:t>
            </a:r>
            <a:r>
              <a:rPr b="1" lang="en">
                <a:solidFill>
                  <a:schemeClr val="accent1"/>
                </a:solidFill>
              </a:rPr>
              <a:t> with Euclidean distance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263400" y="4576375"/>
            <a:ext cx="8218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High Accurate: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FF0000"/>
                </a:solidFill>
              </a:rPr>
              <a:t>22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FF9900"/>
                </a:solidFill>
              </a:rPr>
              <a:t>Medium Accurate: 3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lang="en" sz="1800">
                <a:solidFill>
                  <a:srgbClr val="4A86E8"/>
                </a:solidFill>
              </a:rPr>
              <a:t>Low Accuracy: 5</a:t>
            </a:r>
            <a:endParaRPr sz="1800">
              <a:solidFill>
                <a:srgbClr val="4A86E8"/>
              </a:solidFill>
            </a:endParaRPr>
          </a:p>
        </p:txBody>
      </p:sp>
      <p:grpSp>
        <p:nvGrpSpPr>
          <p:cNvPr id="271" name="Google Shape;271;p33"/>
          <p:cNvGrpSpPr/>
          <p:nvPr/>
        </p:nvGrpSpPr>
        <p:grpSpPr>
          <a:xfrm>
            <a:off x="210175" y="626750"/>
            <a:ext cx="8839200" cy="3992880"/>
            <a:chOff x="210175" y="626750"/>
            <a:chExt cx="8839200" cy="3992880"/>
          </a:xfrm>
        </p:grpSpPr>
        <p:pic>
          <p:nvPicPr>
            <p:cNvPr id="272" name="Google Shape;27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175" y="626750"/>
              <a:ext cx="8839200" cy="399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3"/>
            <p:cNvSpPr/>
            <p:nvPr/>
          </p:nvSpPr>
          <p:spPr>
            <a:xfrm>
              <a:off x="6044425" y="1496225"/>
              <a:ext cx="2957700" cy="594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6044425" y="2140775"/>
              <a:ext cx="2957700" cy="594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6044425" y="2785325"/>
              <a:ext cx="2957700" cy="594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6044425" y="3429875"/>
              <a:ext cx="2957700" cy="594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4"/>
          <p:cNvGrpSpPr/>
          <p:nvPr/>
        </p:nvGrpSpPr>
        <p:grpSpPr>
          <a:xfrm>
            <a:off x="737882" y="681259"/>
            <a:ext cx="3926452" cy="2136400"/>
            <a:chOff x="979372" y="671438"/>
            <a:chExt cx="3635604" cy="2025600"/>
          </a:xfrm>
        </p:grpSpPr>
        <p:pic>
          <p:nvPicPr>
            <p:cNvPr id="282" name="Google Shape;2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372" y="698762"/>
              <a:ext cx="3635604" cy="195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4"/>
            <p:cNvSpPr/>
            <p:nvPr/>
          </p:nvSpPr>
          <p:spPr>
            <a:xfrm>
              <a:off x="3683300" y="671438"/>
              <a:ext cx="882300" cy="2025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788886" y="2890270"/>
            <a:ext cx="3825917" cy="2082021"/>
            <a:chOff x="1028701" y="2890263"/>
            <a:chExt cx="3536949" cy="1997526"/>
          </a:xfrm>
        </p:grpSpPr>
        <p:pic>
          <p:nvPicPr>
            <p:cNvPr id="285" name="Google Shape;28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8701" y="2890263"/>
              <a:ext cx="3536949" cy="1997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4"/>
            <p:cNvSpPr/>
            <p:nvPr/>
          </p:nvSpPr>
          <p:spPr>
            <a:xfrm>
              <a:off x="3654650" y="2890263"/>
              <a:ext cx="882300" cy="195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4"/>
          <p:cNvGrpSpPr/>
          <p:nvPr/>
        </p:nvGrpSpPr>
        <p:grpSpPr>
          <a:xfrm>
            <a:off x="4809055" y="1811004"/>
            <a:ext cx="3826041" cy="2136364"/>
            <a:chOff x="4664450" y="641512"/>
            <a:chExt cx="3500175" cy="1955124"/>
          </a:xfrm>
        </p:grpSpPr>
        <p:pic>
          <p:nvPicPr>
            <p:cNvPr id="288" name="Google Shape;288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64450" y="641512"/>
              <a:ext cx="3500175" cy="1955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4"/>
            <p:cNvSpPr/>
            <p:nvPr/>
          </p:nvSpPr>
          <p:spPr>
            <a:xfrm>
              <a:off x="7282325" y="641525"/>
              <a:ext cx="882300" cy="195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4"/>
          <p:cNvSpPr txBox="1"/>
          <p:nvPr>
            <p:ph type="title"/>
          </p:nvPr>
        </p:nvSpPr>
        <p:spPr>
          <a:xfrm>
            <a:off x="210175" y="-74850"/>
            <a:ext cx="8595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W</a:t>
            </a:r>
            <a:r>
              <a:rPr b="1" lang="en">
                <a:solidFill>
                  <a:schemeClr val="accent1"/>
                </a:solidFill>
              </a:rPr>
              <a:t>ord2vector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on </a:t>
            </a:r>
            <a:r>
              <a:rPr b="1" lang="en">
                <a:solidFill>
                  <a:schemeClr val="accent1"/>
                </a:solidFill>
              </a:rPr>
              <a:t>Kiripost</a:t>
            </a:r>
            <a:r>
              <a:rPr lang="en">
                <a:solidFill>
                  <a:schemeClr val="accent1"/>
                </a:solidFill>
              </a:rPr>
              <a:t> Related News Model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25606" t="0"/>
          <a:stretch/>
        </p:blipFill>
        <p:spPr>
          <a:xfrm>
            <a:off x="-1" y="1900350"/>
            <a:ext cx="2704701" cy="19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26373" t="0"/>
          <a:stretch/>
        </p:blipFill>
        <p:spPr>
          <a:xfrm>
            <a:off x="4699250" y="483350"/>
            <a:ext cx="3072976" cy="23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 b="0" l="0" r="27362" t="0"/>
          <a:stretch/>
        </p:blipFill>
        <p:spPr>
          <a:xfrm>
            <a:off x="4738400" y="2985050"/>
            <a:ext cx="3072975" cy="215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5"/>
          <p:cNvCxnSpPr>
            <a:stCxn id="295" idx="3"/>
            <a:endCxn id="296" idx="1"/>
          </p:cNvCxnSpPr>
          <p:nvPr/>
        </p:nvCxnSpPr>
        <p:spPr>
          <a:xfrm flipH="1" rot="10800000">
            <a:off x="2704700" y="1672812"/>
            <a:ext cx="1994400" cy="12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5"/>
          <p:cNvCxnSpPr>
            <a:stCxn id="295" idx="3"/>
            <a:endCxn id="297" idx="1"/>
          </p:cNvCxnSpPr>
          <p:nvPr/>
        </p:nvCxnSpPr>
        <p:spPr>
          <a:xfrm>
            <a:off x="2704700" y="2877912"/>
            <a:ext cx="2033700" cy="11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5"/>
          <p:cNvSpPr txBox="1"/>
          <p:nvPr>
            <p:ph type="title"/>
          </p:nvPr>
        </p:nvSpPr>
        <p:spPr>
          <a:xfrm>
            <a:off x="210175" y="-74850"/>
            <a:ext cx="8595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TF-IDF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on </a:t>
            </a:r>
            <a:r>
              <a:rPr b="1" lang="en">
                <a:solidFill>
                  <a:schemeClr val="accent1"/>
                </a:solidFill>
              </a:rPr>
              <a:t>Kiripost</a:t>
            </a:r>
            <a:r>
              <a:rPr lang="en">
                <a:solidFill>
                  <a:schemeClr val="accent1"/>
                </a:solidFill>
              </a:rPr>
              <a:t> Related News Model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p36"/>
          <p:cNvGraphicFramePr/>
          <p:nvPr/>
        </p:nvGraphicFramePr>
        <p:xfrm>
          <a:off x="752925" y="62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{DF7F754E-6F4E-4E75-98A3-9A9577D0F725}</a:tableStyleId>
              </a:tblPr>
              <a:tblGrid>
                <a:gridCol w="1843225"/>
                <a:gridCol w="1843225"/>
                <a:gridCol w="1843225"/>
                <a:gridCol w="1843225"/>
              </a:tblGrid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</a:t>
                      </a:r>
                      <a:r>
                        <a:rPr b="1" lang="en"/>
                        <a:t>haracteristic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TF-IDF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Word2Vec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Bag of words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Semantic Accuracy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Moderate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Context Sensitivity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Dimensionality Reduction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Applied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Applied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Applied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Vocabulary Sensitivity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Medium-High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Low-Medium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Pre-trained Models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Out-of-Vocabulary Handling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Interpretability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Computational Complexity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Medium-High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Low-Medium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Data Size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(Depends on Corpus)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 Usage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(Depends on Model Size)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Suitable For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 to Medium-Sized Corpora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Corpora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 Corpora</a:t>
                      </a:r>
                      <a:endParaRPr sz="95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0"/>
            <a:ext cx="8520600" cy="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Comparison Algorithm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37"/>
          <p:cNvGraphicFramePr/>
          <p:nvPr/>
        </p:nvGraphicFramePr>
        <p:xfrm>
          <a:off x="245825" y="71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{DF7F754E-6F4E-4E75-98A3-9A9577D0F725}</a:tableStyleId>
              </a:tblPr>
              <a:tblGrid>
                <a:gridCol w="1277500"/>
                <a:gridCol w="1652875"/>
                <a:gridCol w="843200"/>
                <a:gridCol w="892525"/>
                <a:gridCol w="933250"/>
                <a:gridCol w="2904800"/>
              </a:tblGrid>
              <a:tr h="50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Algorithm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similarity metrics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9900"/>
                          </a:solidFill>
                        </a:rPr>
                        <a:t>Medium Accurate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Others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5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Word2Vector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Cosine Similarity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Current Algorithm on kiripost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90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TF-IDF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Cosine Similarity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18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Detect Importation word and transform word to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TF-IDF </a:t>
                      </a:r>
                      <a:r>
                        <a:rPr lang="en" sz="1200"/>
                        <a:t>vector and  making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similarity score, finally output similarity article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Jaccard similarity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 vMerge="1"/>
              </a:tr>
              <a:tr h="339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Euclidean Distance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19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90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Word2Vector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Cosine Similarity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Tokens word to vectors</a:t>
                      </a:r>
                      <a:r>
                        <a:rPr lang="en" sz="1200"/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and making Similarity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Jaccard similarity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9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Euclidean Distance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90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Bag of word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Cosine Similarity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13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word and sort then convert to vector and making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Similarity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Jaccard similarity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9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Euclidean Distance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22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0"/>
            <a:ext cx="85206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Summarize</a:t>
            </a:r>
            <a:r>
              <a:rPr b="1" lang="en">
                <a:solidFill>
                  <a:schemeClr val="accent1"/>
                </a:solidFill>
              </a:rPr>
              <a:t> Algorithm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Matrix Accurate performance</a:t>
            </a:r>
            <a:endParaRPr b="1">
              <a:solidFill>
                <a:schemeClr val="accent1"/>
              </a:solidFill>
            </a:endParaRPr>
          </a:p>
        </p:txBody>
      </p:sp>
      <p:graphicFrame>
        <p:nvGraphicFramePr>
          <p:cNvPr id="318" name="Google Shape;318;p38"/>
          <p:cNvGraphicFramePr/>
          <p:nvPr/>
        </p:nvGraphicFramePr>
        <p:xfrm>
          <a:off x="705125" y="100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{DF7F754E-6F4E-4E75-98A3-9A9577D0F725}</a:tableStyleId>
              </a:tblPr>
              <a:tblGrid>
                <a:gridCol w="2075150"/>
                <a:gridCol w="1818725"/>
                <a:gridCol w="1818725"/>
                <a:gridCol w="1946950"/>
              </a:tblGrid>
              <a:tr h="72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Algorithm/similarity metrics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Cosine Similarity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Jaccard similarity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Euclidean Distance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9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TF-IDF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9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Word2Vector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9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Bag of word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title"/>
          </p:nvPr>
        </p:nvSpPr>
        <p:spPr>
          <a:xfrm>
            <a:off x="277725" y="13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Comparison Computational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4" name="Google Shape;324;p39"/>
          <p:cNvGraphicFramePr/>
          <p:nvPr/>
        </p:nvGraphicFramePr>
        <p:xfrm>
          <a:off x="881275" y="1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{DF7F754E-6F4E-4E75-98A3-9A9577D0F725}</a:tableStyleId>
              </a:tblPr>
              <a:tblGrid>
                <a:gridCol w="2025825"/>
                <a:gridCol w="1775475"/>
                <a:gridCol w="1501450"/>
                <a:gridCol w="2299850"/>
              </a:tblGrid>
              <a:tr h="69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Algorithm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Accurate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Computational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Time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Performance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Search Related Article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85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TF-IDF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4m 8s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~1.7s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Word2Vector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Low Accurate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19m 37s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~1.8s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Bag of word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High Accurate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3m 55s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~2.5s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311700" y="776475"/>
            <a:ext cx="8520600" cy="4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Kiripost leverages content recommendation systems: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optimize user experience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increase engagement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facilitate content discovery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drive revenue for online media platforms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benefiting both users and platform operators.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Our approach, utilizing algorithms like TF-IDF and Bag-of-Words (BoW) coupled with similarity metrics such as Cosine Similarity and Euclidean Distance, demonstrates higher accuracy compared to Word2Vec.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40"/>
          <p:cNvSpPr txBox="1"/>
          <p:nvPr>
            <p:ph type="title"/>
          </p:nvPr>
        </p:nvSpPr>
        <p:spPr>
          <a:xfrm>
            <a:off x="277725" y="13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25964"/>
          <a:stretch/>
        </p:blipFill>
        <p:spPr>
          <a:xfrm>
            <a:off x="2423475" y="771651"/>
            <a:ext cx="4504650" cy="33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100" y="2812346"/>
            <a:ext cx="4043624" cy="2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14725" y="711475"/>
            <a:ext cx="4836900" cy="4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Text similarity is comparing texts and determining how close they are semantically.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There are some techniques in text similarity: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Term Frequency-Inverse Document Frequency (TF-IDF)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Word Embeddings - word2vector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Bag-of-Words (BoW)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9345" l="20522" r="22675" t="22333"/>
          <a:stretch/>
        </p:blipFill>
        <p:spPr>
          <a:xfrm>
            <a:off x="4997325" y="1456675"/>
            <a:ext cx="3947075" cy="216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300" y="113625"/>
            <a:ext cx="2038250" cy="6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Introduction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Algorithm 1: TF-IDF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25" y="2213800"/>
            <a:ext cx="3608919" cy="1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75" y="3606299"/>
            <a:ext cx="3518619" cy="12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992" y="3681351"/>
            <a:ext cx="2979946" cy="1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2225" y="2144725"/>
            <a:ext cx="4001190" cy="144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6"/>
          <p:cNvGrpSpPr/>
          <p:nvPr/>
        </p:nvGrpSpPr>
        <p:grpSpPr>
          <a:xfrm>
            <a:off x="5102525" y="160175"/>
            <a:ext cx="3062875" cy="1889686"/>
            <a:chOff x="5102525" y="160175"/>
            <a:chExt cx="3062875" cy="1889686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02525" y="160175"/>
              <a:ext cx="3062875" cy="1889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 txBox="1"/>
            <p:nvPr/>
          </p:nvSpPr>
          <p:spPr>
            <a:xfrm>
              <a:off x="5578925" y="632725"/>
              <a:ext cx="279000" cy="27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84" name="Google Shape;84;p16"/>
          <p:cNvSpPr/>
          <p:nvPr/>
        </p:nvSpPr>
        <p:spPr>
          <a:xfrm>
            <a:off x="6473050" y="1299175"/>
            <a:ext cx="562200" cy="25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7142100" y="1755450"/>
            <a:ext cx="562200" cy="25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5805400" y="1557475"/>
            <a:ext cx="562200" cy="25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6"/>
          <p:cNvGrpSpPr/>
          <p:nvPr/>
        </p:nvGrpSpPr>
        <p:grpSpPr>
          <a:xfrm>
            <a:off x="166950" y="1176993"/>
            <a:ext cx="3397375" cy="872850"/>
            <a:chOff x="166950" y="1176993"/>
            <a:chExt cx="3397375" cy="872850"/>
          </a:xfrm>
        </p:grpSpPr>
        <p:pic>
          <p:nvPicPr>
            <p:cNvPr id="88" name="Google Shape;88;p16"/>
            <p:cNvPicPr preferRelativeResize="0"/>
            <p:nvPr/>
          </p:nvPicPr>
          <p:blipFill rotWithShape="1">
            <a:blip r:embed="rId8">
              <a:alphaModFix/>
            </a:blip>
            <a:srcRect b="46311" l="0" r="0" t="0"/>
            <a:stretch/>
          </p:blipFill>
          <p:spPr>
            <a:xfrm>
              <a:off x="971200" y="1176993"/>
              <a:ext cx="2593125" cy="87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6"/>
            <p:cNvSpPr txBox="1"/>
            <p:nvPr/>
          </p:nvSpPr>
          <p:spPr>
            <a:xfrm>
              <a:off x="166950" y="1363525"/>
              <a:ext cx="10794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</a:rPr>
                <a:t>TF-IDF:</a:t>
              </a:r>
              <a:endParaRPr sz="17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37600" y="1131775"/>
            <a:ext cx="38664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Word2Vec is a model to form / create word Embeddings. Its a modern way of representing Word , wherein each word is represented by a vector (Array of numbers based on Embedding Size).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Algorithm 2: word2vector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200" y="681425"/>
            <a:ext cx="4728601" cy="3259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3075" y="919225"/>
            <a:ext cx="3842100" cy="22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bag-of-words model is a model of text which uses a representation of text that is based on an unordered collection (or "bag") of words. It is used in natural language processing and information retrieval (IR).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Algorithm 3: Bag of word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57290" l="10809" r="5529" t="0"/>
          <a:stretch/>
        </p:blipFill>
        <p:spPr>
          <a:xfrm>
            <a:off x="0" y="3267240"/>
            <a:ext cx="4238700" cy="13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450" y="352274"/>
            <a:ext cx="4471001" cy="25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4067" r="0" t="50782"/>
          <a:stretch/>
        </p:blipFill>
        <p:spPr>
          <a:xfrm>
            <a:off x="4398688" y="3181825"/>
            <a:ext cx="4742226" cy="154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 flipH="1" rot="10800000">
            <a:off x="4167575" y="4020025"/>
            <a:ext cx="1332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37400" y="732875"/>
            <a:ext cx="56862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Cosine Similarity is a measure used to determine the similarity between two vectors in a multi-dimensional space. It calculates the cosine of the angle between the vectors, where a </a:t>
            </a:r>
            <a:r>
              <a:rPr lang="en">
                <a:solidFill>
                  <a:srgbClr val="FF9900"/>
                </a:solidFill>
              </a:rPr>
              <a:t>value of 1</a:t>
            </a:r>
            <a:r>
              <a:rPr lang="en">
                <a:solidFill>
                  <a:schemeClr val="dk1"/>
                </a:solidFill>
              </a:rPr>
              <a:t> indicates that </a:t>
            </a:r>
            <a:r>
              <a:rPr lang="en">
                <a:solidFill>
                  <a:srgbClr val="FF9900"/>
                </a:solidFill>
              </a:rPr>
              <a:t>similar vectors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9900FF"/>
                </a:solidFill>
              </a:rPr>
              <a:t>0 indicates orthogonality</a:t>
            </a:r>
            <a:r>
              <a:rPr lang="en">
                <a:solidFill>
                  <a:schemeClr val="dk1"/>
                </a:solidFill>
              </a:rPr>
              <a:t> (no similarity), and </a:t>
            </a:r>
            <a:r>
              <a:rPr lang="en">
                <a:solidFill>
                  <a:srgbClr val="4A86E8"/>
                </a:solidFill>
              </a:rPr>
              <a:t>-1 indicates </a:t>
            </a:r>
            <a:r>
              <a:rPr lang="en">
                <a:solidFill>
                  <a:srgbClr val="4A86E8"/>
                </a:solidFill>
              </a:rPr>
              <a:t>opposite</a:t>
            </a:r>
            <a:r>
              <a:rPr lang="en">
                <a:solidFill>
                  <a:srgbClr val="4A86E8"/>
                </a:solidFill>
              </a:rPr>
              <a:t> vectors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Cosine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00" y="2571750"/>
            <a:ext cx="3271674" cy="11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8257" l="47864" r="4252" t="13323"/>
          <a:stretch/>
        </p:blipFill>
        <p:spPr>
          <a:xfrm>
            <a:off x="6215000" y="732875"/>
            <a:ext cx="2532623" cy="233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125" y="3553325"/>
            <a:ext cx="5996227" cy="15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37400" y="869825"/>
            <a:ext cx="4398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595">
                <a:solidFill>
                  <a:schemeClr val="dk1"/>
                </a:solidFill>
              </a:rPr>
              <a:t>The Euclidean distance formula is used to find the distance between two points on a plane. A straight-line distance between two points in n-dimensional space.</a:t>
            </a:r>
            <a:endParaRPr sz="1595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Euclidean Distance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25" y="2343875"/>
            <a:ext cx="3822099" cy="1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50" y="3599988"/>
            <a:ext cx="47053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000" y="732875"/>
            <a:ext cx="3604101" cy="24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985200"/>
            <a:ext cx="43326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Jaccard similarity coefficient, is a statistic used for gauging the similarity and diversity of sample sets.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237400" y="160175"/>
            <a:ext cx="85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Jaccard similarity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675" y="428075"/>
            <a:ext cx="4015024" cy="225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00" y="3054000"/>
            <a:ext cx="6685699" cy="2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68350" y="2215350"/>
            <a:ext cx="4332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Doc1: </a:t>
            </a:r>
            <a:r>
              <a:rPr lang="en" sz="1600">
                <a:solidFill>
                  <a:srgbClr val="FF0000"/>
                </a:solidFill>
              </a:rPr>
              <a:t>data is</a:t>
            </a:r>
            <a:r>
              <a:rPr lang="en" sz="1600">
                <a:solidFill>
                  <a:schemeClr val="dk1"/>
                </a:solidFill>
              </a:rPr>
              <a:t> the </a:t>
            </a:r>
            <a:r>
              <a:rPr lang="en" sz="1600">
                <a:solidFill>
                  <a:srgbClr val="FF0000"/>
                </a:solidFill>
              </a:rPr>
              <a:t>new oil</a:t>
            </a:r>
            <a:r>
              <a:rPr lang="en" sz="1600">
                <a:solidFill>
                  <a:schemeClr val="dk1"/>
                </a:solidFill>
              </a:rPr>
              <a:t> of digital economy.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Doc2: </a:t>
            </a:r>
            <a:r>
              <a:rPr lang="en" sz="1600">
                <a:solidFill>
                  <a:srgbClr val="FF0000"/>
                </a:solidFill>
              </a:rPr>
              <a:t>data is</a:t>
            </a:r>
            <a:r>
              <a:rPr lang="en" sz="1600">
                <a:solidFill>
                  <a:schemeClr val="dk1"/>
                </a:solidFill>
              </a:rPr>
              <a:t> a </a:t>
            </a:r>
            <a:r>
              <a:rPr lang="en" sz="1600">
                <a:solidFill>
                  <a:srgbClr val="FF0000"/>
                </a:solidFill>
              </a:rPr>
              <a:t>new oil</a:t>
            </a:r>
            <a:r>
              <a:rPr lang="en" sz="1600">
                <a:solidFill>
                  <a:schemeClr val="dk1"/>
                </a:solidFill>
              </a:rPr>
              <a:t>.   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